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2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sldIdLst>
    <p:sldId id="371" r:id="rId5"/>
    <p:sldId id="346" r:id="rId6"/>
    <p:sldId id="309" r:id="rId7"/>
    <p:sldId id="393" r:id="rId8"/>
    <p:sldId id="348" r:id="rId9"/>
    <p:sldId id="384" r:id="rId10"/>
    <p:sldId id="382" r:id="rId11"/>
    <p:sldId id="383" r:id="rId12"/>
    <p:sldId id="388" r:id="rId13"/>
    <p:sldId id="389" r:id="rId14"/>
    <p:sldId id="386" r:id="rId15"/>
    <p:sldId id="380" r:id="rId16"/>
    <p:sldId id="391" r:id="rId17"/>
    <p:sldId id="381" r:id="rId18"/>
    <p:sldId id="392" r:id="rId19"/>
    <p:sldId id="390" r:id="rId20"/>
    <p:sldId id="377" r:id="rId21"/>
    <p:sldId id="378" r:id="rId22"/>
  </p:sldIdLst>
  <p:sldSz cx="12192000" cy="6858000"/>
  <p:notesSz cx="6858000" cy="9144000"/>
  <p:custDataLst>
    <p:tags r:id="rId24"/>
  </p:custDataLst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talia Maria Gutierrez Mora" initials="NMGM" lastIdx="1" clrIdx="0">
    <p:extLst>
      <p:ext uri="{19B8F6BF-5375-455C-9EA6-DF929625EA0E}">
        <p15:presenceInfo xmlns:p15="http://schemas.microsoft.com/office/powerpoint/2012/main" userId="S-1-5-21-705758628-4085679451-3625600508-858578" providerId="AD"/>
      </p:ext>
    </p:extLst>
  </p:cmAuthor>
  <p:cmAuthor id="2" name="Susan Melissa Roa Escobar" initials="SMRE" lastIdx="1" clrIdx="1">
    <p:extLst>
      <p:ext uri="{19B8F6BF-5375-455C-9EA6-DF929625EA0E}">
        <p15:presenceInfo xmlns:p15="http://schemas.microsoft.com/office/powerpoint/2012/main" userId="7b175a9c9b75f15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003366"/>
    <a:srgbClr val="000000"/>
    <a:srgbClr val="FF0000"/>
    <a:srgbClr val="00FF00"/>
    <a:srgbClr val="484646"/>
    <a:srgbClr val="92D050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30" autoAdjust="0"/>
    <p:restoredTop sz="94660"/>
  </p:normalViewPr>
  <p:slideViewPr>
    <p:cSldViewPr snapToGrid="0">
      <p:cViewPr varScale="1">
        <p:scale>
          <a:sx n="46" d="100"/>
          <a:sy n="46" d="100"/>
        </p:scale>
        <p:origin x="69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48539-6B94-4769-ACEF-F21EE6B49904}" type="datetimeFigureOut">
              <a:rPr lang="es-CO" smtClean="0"/>
              <a:t>25/10/2021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33D8E6-00EB-448A-9002-31A10F8363A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78897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1.emf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jpg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1.emf"/><Relationship Id="rId2" Type="http://schemas.openxmlformats.org/officeDocument/2006/relationships/tags" Target="../tags/tag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jpg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1.emf"/><Relationship Id="rId2" Type="http://schemas.openxmlformats.org/officeDocument/2006/relationships/tags" Target="../tags/tag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5.jpg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5.bin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46F12880-B468-446C-875C-B341D9B39D4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6" cy="6858000"/>
          </a:xfrm>
          <a:prstGeom prst="rect">
            <a:avLst/>
          </a:prstGeom>
        </p:spPr>
      </p:pic>
      <p:graphicFrame>
        <p:nvGraphicFramePr>
          <p:cNvPr id="8" name="Objeto 7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5727464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7" name="Diapositiva de think-cell" r:id="rId6" imgW="270" imgH="270" progId="TCLayout.ActiveDocument.1">
                  <p:embed/>
                </p:oleObj>
              </mc:Choice>
              <mc:Fallback>
                <p:oleObj name="Diapositiva de think-cell" r:id="rId6" imgW="270" imgH="270" progId="TCLayout.ActiveDocument.1">
                  <p:embed/>
                  <p:pic>
                    <p:nvPicPr>
                      <p:cNvPr id="8" name="Objeto 7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ángulo 6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s-ES" sz="6000" b="0" i="0" baseline="0" dirty="0">
              <a:latin typeface="Tw Cen MT" panose="020B0602020104020603" pitchFamily="34" charset="0"/>
              <a:ea typeface="+mj-ea"/>
              <a:cs typeface="Arial" panose="020B0604020202020204" pitchFamily="34" charset="0"/>
              <a:sym typeface="Tw Cen MT" panose="020B0602020104020603" pitchFamily="34" charset="0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4454241" y="6483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2D7B2D-24F1-48EE-B579-3781359C68C3}" type="slidenum">
              <a:rPr lang="es-CO" smtClean="0"/>
              <a:t>‹Nº›</a:t>
            </a:fld>
            <a:endParaRPr lang="es-CO"/>
          </a:p>
        </p:txBody>
      </p:sp>
      <p:sp>
        <p:nvSpPr>
          <p:cNvPr id="19" name="Marcador de texto 18">
            <a:extLst>
              <a:ext uri="{FF2B5EF4-FFF2-40B4-BE49-F238E27FC236}">
                <a16:creationId xmlns:a16="http://schemas.microsoft.com/office/drawing/2014/main" xmlns="" id="{1CDA5222-ECBE-4438-8A3A-D88FFB6EF3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4812" y="342656"/>
            <a:ext cx="5952025" cy="3895237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s-ES" sz="5400" b="1" smtClean="0">
                <a:solidFill>
                  <a:schemeClr val="bg1"/>
                </a:solidFill>
                <a:latin typeface="Barlow Black" panose="00000A00000000000000" pitchFamily="2" charset="0"/>
              </a:defRPr>
            </a:lvl1pPr>
            <a:lvl2pPr>
              <a:defRPr lang="es-ES" smtClean="0"/>
            </a:lvl2pPr>
            <a:lvl3pPr>
              <a:defRPr lang="es-ES" smtClean="0"/>
            </a:lvl3pPr>
            <a:lvl4pPr>
              <a:defRPr lang="es-ES" smtClean="0"/>
            </a:lvl4pPr>
            <a:lvl5pPr>
              <a:defRPr lang="es-CO"/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es-ES" dirty="0"/>
              <a:t>Haga clic para modificar los estilos de texto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6363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54368E2F-9B19-44BE-B3DD-89AEF4D1363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9525"/>
            <a:ext cx="12187066" cy="6858000"/>
          </a:xfrm>
          <a:prstGeom prst="rect">
            <a:avLst/>
          </a:prstGeom>
        </p:spPr>
      </p:pic>
      <p:graphicFrame>
        <p:nvGraphicFramePr>
          <p:cNvPr id="8" name="Objeto 7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602102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1" name="Diapositiva de think-cell" r:id="rId6" imgW="270" imgH="270" progId="TCLayout.ActiveDocument.1">
                  <p:embed/>
                </p:oleObj>
              </mc:Choice>
              <mc:Fallback>
                <p:oleObj name="Diapositiva de think-cell" r:id="rId6" imgW="270" imgH="270" progId="TCLayout.ActiveDocument.1">
                  <p:embed/>
                  <p:pic>
                    <p:nvPicPr>
                      <p:cNvPr id="8" name="Objeto 7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ángulo 6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s-ES" sz="6000" b="0" i="0" baseline="0" dirty="0">
              <a:latin typeface="Tw Cen MT" panose="020B0602020104020603" pitchFamily="34" charset="0"/>
              <a:ea typeface="+mj-ea"/>
              <a:cs typeface="Arial" panose="020B0604020202020204" pitchFamily="34" charset="0"/>
              <a:sym typeface="Tw Cen MT" panose="020B0602020104020603" pitchFamily="34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372208" y="223884"/>
            <a:ext cx="7514492" cy="23876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6000" b="1">
                <a:solidFill>
                  <a:schemeClr val="bg1"/>
                </a:solidFill>
                <a:latin typeface="Barlow Black" panose="00000A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Espacio</a:t>
            </a:r>
            <a:br>
              <a:rPr lang="es-ES" dirty="0"/>
            </a:br>
            <a:r>
              <a:rPr lang="es-ES" dirty="0"/>
              <a:t>título</a:t>
            </a:r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4454241" y="6483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2D7B2D-24F1-48EE-B579-3781359C6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41986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191396F8-DF70-4AC0-B58E-D07C1D22627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6" cy="6858000"/>
          </a:xfrm>
          <a:prstGeom prst="rect">
            <a:avLst/>
          </a:prstGeom>
        </p:spPr>
      </p:pic>
      <p:graphicFrame>
        <p:nvGraphicFramePr>
          <p:cNvPr id="8" name="Objeto 7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6182775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5" name="Diapositiva de think-cell" r:id="rId6" imgW="270" imgH="270" progId="TCLayout.ActiveDocument.1">
                  <p:embed/>
                </p:oleObj>
              </mc:Choice>
              <mc:Fallback>
                <p:oleObj name="Diapositiva de think-cell" r:id="rId6" imgW="270" imgH="270" progId="TCLayout.ActiveDocument.1">
                  <p:embed/>
                  <p:pic>
                    <p:nvPicPr>
                      <p:cNvPr id="8" name="Objeto 7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ángulo 6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s-ES" sz="4000" b="0" i="0" baseline="0" dirty="0">
              <a:latin typeface="Tw Cen MT" panose="020B0602020104020603" pitchFamily="34" charset="0"/>
              <a:ea typeface="+mj-ea"/>
              <a:cs typeface="Arial" panose="020B0604020202020204" pitchFamily="34" charset="0"/>
              <a:sym typeface="Tw Cen MT" panose="020B0602020104020603" pitchFamily="34" charset="0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4454241" y="6483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2D7B2D-24F1-48EE-B579-3781359C68C3}" type="slidenum">
              <a:rPr lang="es-CO" smtClean="0"/>
              <a:t>‹Nº›</a:t>
            </a:fld>
            <a:endParaRPr lang="es-CO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xmlns="" id="{242448FE-2B28-4043-B13D-074B2B28D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677" y="356333"/>
            <a:ext cx="10515600" cy="132556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s-CO" sz="5400">
                <a:solidFill>
                  <a:schemeClr val="bg1"/>
                </a:solidFill>
                <a:latin typeface="Barlow ExtraBold" panose="00000900000000000000" pitchFamily="2" charset="0"/>
              </a:defRPr>
            </a:lvl1pPr>
          </a:lstStyle>
          <a:p>
            <a:pPr lvl="0">
              <a:buClr>
                <a:srgbClr val="FFCC00"/>
              </a:buClr>
            </a:pPr>
            <a:r>
              <a:rPr lang="es-ES"/>
              <a:t>Haga clic para modificar el estilo de título del patrón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52841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to 7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162372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9" name="Diapositiva de think-cell" r:id="rId5" imgW="270" imgH="270" progId="TCLayout.ActiveDocument.1">
                  <p:embed/>
                </p:oleObj>
              </mc:Choice>
              <mc:Fallback>
                <p:oleObj name="Diapositiva de think-cell" r:id="rId5" imgW="270" imgH="270" progId="TCLayout.ActiveDocument.1">
                  <p:embed/>
                  <p:pic>
                    <p:nvPicPr>
                      <p:cNvPr id="8" name="Objeto 7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ángulo 6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s-ES" sz="6000" b="0" i="0" baseline="0" dirty="0">
              <a:latin typeface="Tw Cen MT" panose="020B0602020104020603" pitchFamily="34" charset="0"/>
              <a:ea typeface="+mj-ea"/>
              <a:cs typeface="Arial" panose="020B0604020202020204" pitchFamily="34" charset="0"/>
              <a:sym typeface="Tw Cen MT" panose="020B0602020104020603" pitchFamily="34" charset="0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4454241" y="6483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2D7B2D-24F1-48EE-B579-3781359C68C3}" type="slidenum">
              <a:rPr lang="es-CO" smtClean="0"/>
              <a:t>‹Nº›</a:t>
            </a:fld>
            <a:endParaRPr lang="es-CO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xmlns="" id="{3149C109-E5A8-4C9C-8597-310394D30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077" y="154110"/>
            <a:ext cx="10515600" cy="132556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>
              <a:defRPr lang="es-CO" sz="3700" b="1" dirty="0">
                <a:solidFill>
                  <a:srgbClr val="002060"/>
                </a:solidFill>
              </a:defRPr>
            </a:lvl1pPr>
          </a:lstStyle>
          <a:p>
            <a:pPr lvl="0" algn="just"/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60166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IC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4140679-8C4E-447B-A61C-EE8BFCEFEF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596" y="124131"/>
            <a:ext cx="3175946" cy="79999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>
              <a:defRPr lang="es-CO" sz="3700" b="1" dirty="0">
                <a:solidFill>
                  <a:srgbClr val="002060"/>
                </a:solidFill>
              </a:defRPr>
            </a:lvl1pPr>
          </a:lstStyle>
          <a:p>
            <a:pPr lvl="0" algn="just"/>
            <a:r>
              <a:rPr lang="es-ES" dirty="0"/>
              <a:t>Título</a:t>
            </a:r>
            <a:endParaRPr lang="es-CO" dirty="0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AC07512E-5268-448B-92E6-E2E4EE7BFF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8358" y="1062747"/>
            <a:ext cx="10325503" cy="39136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400" b="0">
                <a:solidFill>
                  <a:schemeClr val="tx1">
                    <a:lumMod val="50000"/>
                    <a:lumOff val="50000"/>
                  </a:schemeClr>
                </a:solidFill>
                <a:latin typeface="Barlow" panose="00000500000000000000" pitchFamily="2" charset="0"/>
              </a:defRPr>
            </a:lvl1pPr>
            <a:lvl3pPr marL="914400" indent="0" algn="l">
              <a:buFontTx/>
              <a:buNone/>
              <a:defRPr sz="5500" b="1">
                <a:latin typeface="Barlow" panose="00000500000000000000" pitchFamily="2" charset="0"/>
              </a:defRPr>
            </a:lvl3pPr>
          </a:lstStyle>
          <a:p>
            <a:pPr lvl="0"/>
            <a:endParaRPr lang="es-CO" dirty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F2A112D3-E1F4-4CC9-BE1B-4AD49F5BAB2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5EDB79-5928-4F61-86C6-622DF2120391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7041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D4A19147-A5CD-411C-A5C6-A0DE39647B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968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12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/>
          <p:cNvGraphicFramePr>
            <a:graphicFrameLocks noChangeAspect="1"/>
          </p:cNvGraphicFramePr>
          <p:nvPr userDrawn="1"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295741786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" name="Diapositiva de think-cell" r:id="rId10" imgW="270" imgH="270" progId="TCLayout.ActiveDocument.1">
                  <p:embed/>
                </p:oleObj>
              </mc:Choice>
              <mc:Fallback>
                <p:oleObj name="Diapositiva de think-cell" r:id="rId10" imgW="270" imgH="270" progId="TCLayout.ActiveDocument.1">
                  <p:embed/>
                  <p:pic>
                    <p:nvPicPr>
                      <p:cNvPr id="7" name="Objeto 6" hidden="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18ADE3A7-D4A5-4145-B7F6-8E27E5B4570C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7066" cy="6858000"/>
          </a:xfrm>
          <a:prstGeom prst="rect">
            <a:avLst/>
          </a:prstGeom>
        </p:spPr>
      </p:pic>
      <p:sp>
        <p:nvSpPr>
          <p:cNvPr id="13" name="Marcador de número de diapositiva 12">
            <a:extLst>
              <a:ext uri="{FF2B5EF4-FFF2-40B4-BE49-F238E27FC236}">
                <a16:creationId xmlns:a16="http://schemas.microsoft.com/office/drawing/2014/main" xmlns="" id="{B464A2CC-5F71-47DC-B404-F0F7F9038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95800" y="626793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Barlow" panose="00000500000000000000" pitchFamily="2" charset="0"/>
              </a:defRPr>
            </a:lvl1pPr>
          </a:lstStyle>
          <a:p>
            <a:fld id="{615EDB79-5928-4F61-86C6-622DF2120391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6" name="Marcador de texto 15">
            <a:extLst>
              <a:ext uri="{FF2B5EF4-FFF2-40B4-BE49-F238E27FC236}">
                <a16:creationId xmlns:a16="http://schemas.microsoft.com/office/drawing/2014/main" xmlns="" id="{FFADB0C3-D85B-4FA7-98BA-3EFD8D6AFA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1677" y="2038229"/>
            <a:ext cx="10515600" cy="199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17" name="Marcador de título 16">
            <a:extLst>
              <a:ext uri="{FF2B5EF4-FFF2-40B4-BE49-F238E27FC236}">
                <a16:creationId xmlns:a16="http://schemas.microsoft.com/office/drawing/2014/main" xmlns="" id="{AB98CD6A-0857-4B22-B84B-FE0DF54B8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677" y="300313"/>
            <a:ext cx="10515600" cy="132556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/>
          <a:p>
            <a:pPr lvl="0" algn="just"/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57149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5" r:id="rId2"/>
    <p:sldLayoutId id="2147483650" r:id="rId3"/>
    <p:sldLayoutId id="2147483651" r:id="rId4"/>
    <p:sldLayoutId id="2147483680" r:id="rId5"/>
    <p:sldLayoutId id="2147483684" r:id="rId6"/>
  </p:sldLayoutIdLst>
  <p:hf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Tx/>
        <a:buNone/>
        <a:defRPr lang="es-CO" sz="3700" b="1" kern="1200" dirty="0">
          <a:solidFill>
            <a:srgbClr val="002060"/>
          </a:solidFill>
          <a:latin typeface="Barlow Black" panose="00000A00000000000000" pitchFamily="2" charset="0"/>
          <a:ea typeface="+mn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FFCC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Barlow" panose="00000500000000000000" pitchFamily="2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CC00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Barlow" panose="00000500000000000000" pitchFamily="2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CC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Barlow" panose="00000500000000000000" pitchFamily="2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CC00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Barlow" panose="00000500000000000000" pitchFamily="2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CC00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Barlow" panose="00000500000000000000" pitchFamily="2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51656EF5-150A-48D4-84BB-FC885C64D6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ES" dirty="0" smtClean="0">
                <a:latin typeface="+mn-lt"/>
              </a:rPr>
              <a:t>ESTADO PROCESO DE PREFABRICADOS</a:t>
            </a:r>
          </a:p>
          <a:p>
            <a:pPr marL="0" indent="0">
              <a:buNone/>
            </a:pPr>
            <a:endParaRPr lang="es-ES" dirty="0">
              <a:solidFill>
                <a:srgbClr val="FFCC00"/>
              </a:solidFill>
              <a:latin typeface="+mn-lt"/>
            </a:endParaRPr>
          </a:p>
          <a:p>
            <a:pPr marL="0" indent="0">
              <a:buNone/>
            </a:pPr>
            <a:r>
              <a:rPr lang="es-ES" dirty="0" smtClean="0">
                <a:solidFill>
                  <a:srgbClr val="FFCC00"/>
                </a:solidFill>
                <a:latin typeface="+mn-lt"/>
              </a:rPr>
              <a:t>COPRODUCTOS</a:t>
            </a:r>
          </a:p>
          <a:p>
            <a:pPr marL="0" indent="0">
              <a:buNone/>
            </a:pPr>
            <a:endParaRPr lang="es-ES" sz="3600" dirty="0">
              <a:solidFill>
                <a:srgbClr val="FFCC00"/>
              </a:solidFill>
              <a:latin typeface="+mn-lt"/>
            </a:endParaRPr>
          </a:p>
          <a:p>
            <a:pPr marL="0" indent="0">
              <a:buNone/>
            </a:pPr>
            <a:r>
              <a:rPr lang="es-ES" sz="3600" dirty="0" smtClean="0">
                <a:solidFill>
                  <a:srgbClr val="FFCC00"/>
                </a:solidFill>
                <a:latin typeface="+mn-lt"/>
              </a:rPr>
              <a:t>MARZO-2021</a:t>
            </a:r>
            <a:endParaRPr lang="es-CO" sz="3600" dirty="0">
              <a:solidFill>
                <a:srgbClr val="FFCC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9536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número de diapositiva 3">
            <a:extLst>
              <a:ext uri="{FF2B5EF4-FFF2-40B4-BE49-F238E27FC236}">
                <a16:creationId xmlns:a16="http://schemas.microsoft.com/office/drawing/2014/main" xmlns="" id="{CE5B700F-CF10-4C30-B00B-410FB2CDA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7B2D-24F1-48EE-B579-3781359C68C3}" type="slidenum">
              <a:rPr lang="es-CO" smtClean="0">
                <a:solidFill>
                  <a:schemeClr val="bg1"/>
                </a:solidFill>
              </a:rPr>
              <a:pPr/>
              <a:t>10</a:t>
            </a:fld>
            <a:endParaRPr lang="es-CO">
              <a:solidFill>
                <a:schemeClr val="bg1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899" y="326489"/>
            <a:ext cx="4108534" cy="2311051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210" y="3381904"/>
            <a:ext cx="4108534" cy="2311051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9" b="8080"/>
          <a:stretch/>
        </p:blipFill>
        <p:spPr>
          <a:xfrm>
            <a:off x="1707548" y="3105273"/>
            <a:ext cx="1881991" cy="2829515"/>
          </a:xfrm>
          <a:prstGeom prst="rect">
            <a:avLst/>
          </a:prstGeom>
        </p:spPr>
      </p:pic>
      <p:sp>
        <p:nvSpPr>
          <p:cNvPr id="16" name="Flecha derecha 15"/>
          <p:cNvSpPr/>
          <p:nvPr/>
        </p:nvSpPr>
        <p:spPr>
          <a:xfrm>
            <a:off x="419809" y="563180"/>
            <a:ext cx="908765" cy="543698"/>
          </a:xfrm>
          <a:prstGeom prst="rightArrow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7" name="Flecha derecha 16"/>
          <p:cNvSpPr/>
          <p:nvPr/>
        </p:nvSpPr>
        <p:spPr>
          <a:xfrm>
            <a:off x="4206917" y="4537430"/>
            <a:ext cx="1155915" cy="543698"/>
          </a:xfrm>
          <a:prstGeom prst="rightArrow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Flecha curvada hacia la derecha 2"/>
          <p:cNvSpPr/>
          <p:nvPr/>
        </p:nvSpPr>
        <p:spPr>
          <a:xfrm>
            <a:off x="649485" y="2505833"/>
            <a:ext cx="864973" cy="1198879"/>
          </a:xfrm>
          <a:prstGeom prst="curvedRightArrow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51"/>
          <a:stretch/>
        </p:blipFill>
        <p:spPr>
          <a:xfrm>
            <a:off x="1612611" y="288137"/>
            <a:ext cx="2071866" cy="2624332"/>
          </a:xfrm>
          <a:prstGeom prst="rect">
            <a:avLst/>
          </a:prstGeom>
        </p:spPr>
      </p:pic>
      <p:sp>
        <p:nvSpPr>
          <p:cNvPr id="4" name="Flecha doblada 3"/>
          <p:cNvSpPr/>
          <p:nvPr/>
        </p:nvSpPr>
        <p:spPr>
          <a:xfrm>
            <a:off x="6122797" y="2000655"/>
            <a:ext cx="1285102" cy="1112108"/>
          </a:xfrm>
          <a:prstGeom prst="bentArrow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24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número de diapositiva 3">
            <a:extLst>
              <a:ext uri="{FF2B5EF4-FFF2-40B4-BE49-F238E27FC236}">
                <a16:creationId xmlns:a16="http://schemas.microsoft.com/office/drawing/2014/main" xmlns="" id="{CE5B700F-CF10-4C30-B00B-410FB2CDA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7B2D-24F1-48EE-B579-3781359C68C3}" type="slidenum">
              <a:rPr lang="es-CO" smtClean="0">
                <a:solidFill>
                  <a:schemeClr val="bg1"/>
                </a:solidFill>
              </a:rPr>
              <a:pPr/>
              <a:t>11</a:t>
            </a:fld>
            <a:endParaRPr lang="es-CO">
              <a:solidFill>
                <a:schemeClr val="bg1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51C7A0D-6F32-4052-8444-D70175282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041" y="248701"/>
            <a:ext cx="10515600" cy="1325563"/>
          </a:xfrm>
        </p:spPr>
        <p:txBody>
          <a:bodyPr/>
          <a:lstStyle/>
          <a:p>
            <a:r>
              <a:rPr lang="es-ES" dirty="0" smtClean="0"/>
              <a:t>    </a:t>
            </a:r>
            <a:endParaRPr lang="es-CO" dirty="0"/>
          </a:p>
        </p:txBody>
      </p:sp>
      <p:sp>
        <p:nvSpPr>
          <p:cNvPr id="6" name="4 CuadroTexto">
            <a:extLst>
              <a:ext uri="{FF2B5EF4-FFF2-40B4-BE49-F238E27FC236}">
                <a16:creationId xmlns:a16="http://schemas.microsoft.com/office/drawing/2014/main" xmlns="" id="{802EE7DA-317C-4D13-8B53-D287FF31AB0C}"/>
              </a:ext>
            </a:extLst>
          </p:cNvPr>
          <p:cNvSpPr txBox="1"/>
          <p:nvPr/>
        </p:nvSpPr>
        <p:spPr>
          <a:xfrm>
            <a:off x="419427" y="248701"/>
            <a:ext cx="508301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FFC000"/>
              </a:buClr>
            </a:pPr>
            <a:r>
              <a:rPr lang="es-CO" sz="2800" b="1" dirty="0" smtClean="0">
                <a:solidFill>
                  <a:srgbClr val="002060"/>
                </a:solidFill>
              </a:rPr>
              <a:t>ESTADO</a:t>
            </a:r>
            <a:r>
              <a:rPr lang="es-CO" sz="2800" dirty="0" smtClean="0"/>
              <a:t>: FASE </a:t>
            </a:r>
            <a:r>
              <a:rPr lang="es-CO" sz="2800" dirty="0"/>
              <a:t>2</a:t>
            </a:r>
            <a:endParaRPr lang="es-CO" sz="2800" dirty="0" smtClean="0"/>
          </a:p>
          <a:p>
            <a:pPr algn="just">
              <a:buClr>
                <a:srgbClr val="FFC000"/>
              </a:buClr>
            </a:pPr>
            <a:endParaRPr lang="es-CO" sz="2800" dirty="0" smtClean="0"/>
          </a:p>
          <a:p>
            <a:pPr algn="just">
              <a:buClr>
                <a:srgbClr val="FFC000"/>
              </a:buClr>
            </a:pPr>
            <a:endParaRPr lang="es-CO" sz="2800" dirty="0"/>
          </a:p>
          <a:p>
            <a:pPr algn="just">
              <a:buClr>
                <a:srgbClr val="FFC000"/>
              </a:buClr>
            </a:pPr>
            <a:r>
              <a:rPr lang="es-CO" sz="2800" b="1" dirty="0" smtClean="0">
                <a:solidFill>
                  <a:srgbClr val="002060"/>
                </a:solidFill>
              </a:rPr>
              <a:t>OBSERVACIONES:</a:t>
            </a:r>
            <a:r>
              <a:rPr lang="es-CO" sz="2800" dirty="0" smtClean="0"/>
              <a:t> En espera de resultados de resistencia  prototipos bordillo A-85 con diseño de mezcla contratado.</a:t>
            </a:r>
            <a:endParaRPr lang="es-CO" sz="2800" dirty="0"/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xmlns="" id="{45984226-1D80-474C-B54D-7936EB3BC26A}"/>
              </a:ext>
            </a:extLst>
          </p:cNvPr>
          <p:cNvCxnSpPr>
            <a:cxnSpLocks/>
          </p:cNvCxnSpPr>
          <p:nvPr/>
        </p:nvCxnSpPr>
        <p:spPr>
          <a:xfrm>
            <a:off x="-2598" y="830403"/>
            <a:ext cx="2731511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rco 9">
            <a:extLst>
              <a:ext uri="{FF2B5EF4-FFF2-40B4-BE49-F238E27FC236}">
                <a16:creationId xmlns:a16="http://schemas.microsoft.com/office/drawing/2014/main" xmlns="" id="{DB0B6C5E-8A0E-45B0-AFFA-B34EAB9E8F92}"/>
              </a:ext>
            </a:extLst>
          </p:cNvPr>
          <p:cNvSpPr/>
          <p:nvPr/>
        </p:nvSpPr>
        <p:spPr>
          <a:xfrm rot="5400000">
            <a:off x="1908033" y="-811355"/>
            <a:ext cx="1641759" cy="1641759"/>
          </a:xfrm>
          <a:prstGeom prst="arc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3804" y="1136234"/>
            <a:ext cx="3789396" cy="399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63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número de diapositiva 3">
            <a:extLst>
              <a:ext uri="{FF2B5EF4-FFF2-40B4-BE49-F238E27FC236}">
                <a16:creationId xmlns:a16="http://schemas.microsoft.com/office/drawing/2014/main" xmlns="" id="{CE5B700F-CF10-4C30-B00B-410FB2CDA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7B2D-24F1-48EE-B579-3781359C68C3}" type="slidenum">
              <a:rPr lang="es-CO" smtClean="0">
                <a:solidFill>
                  <a:schemeClr val="bg1"/>
                </a:solidFill>
              </a:rPr>
              <a:pPr/>
              <a:t>12</a:t>
            </a:fld>
            <a:endParaRPr lang="es-CO">
              <a:solidFill>
                <a:schemeClr val="bg1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51C7A0D-6F32-4052-8444-D70175282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041" y="248701"/>
            <a:ext cx="10515600" cy="1325563"/>
          </a:xfrm>
        </p:spPr>
        <p:txBody>
          <a:bodyPr/>
          <a:lstStyle/>
          <a:p>
            <a:r>
              <a:rPr lang="es-ES" dirty="0" smtClean="0"/>
              <a:t>    </a:t>
            </a:r>
            <a:endParaRPr lang="es-CO" dirty="0"/>
          </a:p>
        </p:txBody>
      </p:sp>
      <p:sp>
        <p:nvSpPr>
          <p:cNvPr id="6" name="4 CuadroTexto">
            <a:extLst>
              <a:ext uri="{FF2B5EF4-FFF2-40B4-BE49-F238E27FC236}">
                <a16:creationId xmlns:a16="http://schemas.microsoft.com/office/drawing/2014/main" xmlns="" id="{802EE7DA-317C-4D13-8B53-D287FF31AB0C}"/>
              </a:ext>
            </a:extLst>
          </p:cNvPr>
          <p:cNvSpPr txBox="1"/>
          <p:nvPr/>
        </p:nvSpPr>
        <p:spPr>
          <a:xfrm>
            <a:off x="419427" y="248701"/>
            <a:ext cx="508301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FFC000"/>
              </a:buClr>
            </a:pPr>
            <a:r>
              <a:rPr lang="es-CO" sz="2800" b="1" dirty="0" smtClean="0">
                <a:solidFill>
                  <a:srgbClr val="002060"/>
                </a:solidFill>
              </a:rPr>
              <a:t>ESTADO</a:t>
            </a:r>
            <a:r>
              <a:rPr lang="es-CO" sz="2800" dirty="0" smtClean="0"/>
              <a:t>: FASE 2</a:t>
            </a:r>
          </a:p>
          <a:p>
            <a:pPr algn="just">
              <a:buClr>
                <a:srgbClr val="FFC000"/>
              </a:buClr>
            </a:pPr>
            <a:endParaRPr lang="es-CO" sz="2800" dirty="0" smtClean="0"/>
          </a:p>
          <a:p>
            <a:pPr algn="just">
              <a:buClr>
                <a:srgbClr val="FFC000"/>
              </a:buClr>
            </a:pPr>
            <a:r>
              <a:rPr lang="es-CO" sz="2800" b="1" dirty="0" smtClean="0">
                <a:solidFill>
                  <a:srgbClr val="002060"/>
                </a:solidFill>
              </a:rPr>
              <a:t>OBSERVACIONES: </a:t>
            </a:r>
            <a:r>
              <a:rPr lang="es-CO" sz="2800" dirty="0" smtClean="0"/>
              <a:t>En proceso de fabricación de prototipos con la mezcla contratada y la dosificación anteriormente usada. </a:t>
            </a:r>
            <a:r>
              <a:rPr lang="es-CO" sz="2800" b="1" dirty="0" smtClean="0">
                <a:solidFill>
                  <a:srgbClr val="002060"/>
                </a:solidFill>
              </a:rPr>
              <a:t> </a:t>
            </a:r>
            <a:endParaRPr lang="es-CO" sz="2800" dirty="0"/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xmlns="" id="{45984226-1D80-474C-B54D-7936EB3BC26A}"/>
              </a:ext>
            </a:extLst>
          </p:cNvPr>
          <p:cNvCxnSpPr>
            <a:cxnSpLocks/>
          </p:cNvCxnSpPr>
          <p:nvPr/>
        </p:nvCxnSpPr>
        <p:spPr>
          <a:xfrm>
            <a:off x="-2598" y="830403"/>
            <a:ext cx="2731511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rco 9">
            <a:extLst>
              <a:ext uri="{FF2B5EF4-FFF2-40B4-BE49-F238E27FC236}">
                <a16:creationId xmlns:a16="http://schemas.microsoft.com/office/drawing/2014/main" xmlns="" id="{DB0B6C5E-8A0E-45B0-AFFA-B34EAB9E8F92}"/>
              </a:ext>
            </a:extLst>
          </p:cNvPr>
          <p:cNvSpPr/>
          <p:nvPr/>
        </p:nvSpPr>
        <p:spPr>
          <a:xfrm rot="5400000">
            <a:off x="1908033" y="-811355"/>
            <a:ext cx="1641759" cy="1641759"/>
          </a:xfrm>
          <a:prstGeom prst="arc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6122" y="1011378"/>
            <a:ext cx="3137519" cy="3770527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6" y="3529690"/>
            <a:ext cx="3838575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37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número de diapositiva 3">
            <a:extLst>
              <a:ext uri="{FF2B5EF4-FFF2-40B4-BE49-F238E27FC236}">
                <a16:creationId xmlns:a16="http://schemas.microsoft.com/office/drawing/2014/main" xmlns="" id="{CE5B700F-CF10-4C30-B00B-410FB2CDA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7B2D-24F1-48EE-B579-3781359C68C3}" type="slidenum">
              <a:rPr lang="es-CO" smtClean="0">
                <a:solidFill>
                  <a:schemeClr val="bg1"/>
                </a:solidFill>
              </a:rPr>
              <a:pPr/>
              <a:t>13</a:t>
            </a:fld>
            <a:endParaRPr lang="es-CO">
              <a:solidFill>
                <a:schemeClr val="bg1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597" y="1101155"/>
            <a:ext cx="11425064" cy="3878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39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número de diapositiva 3">
            <a:extLst>
              <a:ext uri="{FF2B5EF4-FFF2-40B4-BE49-F238E27FC236}">
                <a16:creationId xmlns:a16="http://schemas.microsoft.com/office/drawing/2014/main" xmlns="" id="{CE5B700F-CF10-4C30-B00B-410FB2CDA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7B2D-24F1-48EE-B579-3781359C68C3}" type="slidenum">
              <a:rPr lang="es-CO" smtClean="0">
                <a:solidFill>
                  <a:schemeClr val="bg1"/>
                </a:solidFill>
              </a:rPr>
              <a:pPr/>
              <a:t>14</a:t>
            </a:fld>
            <a:endParaRPr lang="es-CO">
              <a:solidFill>
                <a:schemeClr val="bg1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51C7A0D-6F32-4052-8444-D70175282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041" y="248701"/>
            <a:ext cx="10515600" cy="1325563"/>
          </a:xfrm>
        </p:spPr>
        <p:txBody>
          <a:bodyPr/>
          <a:lstStyle/>
          <a:p>
            <a:r>
              <a:rPr lang="es-ES" dirty="0" smtClean="0"/>
              <a:t>    </a:t>
            </a:r>
            <a:endParaRPr lang="es-CO" dirty="0"/>
          </a:p>
        </p:txBody>
      </p:sp>
      <p:sp>
        <p:nvSpPr>
          <p:cNvPr id="6" name="4 CuadroTexto">
            <a:extLst>
              <a:ext uri="{FF2B5EF4-FFF2-40B4-BE49-F238E27FC236}">
                <a16:creationId xmlns:a16="http://schemas.microsoft.com/office/drawing/2014/main" xmlns="" id="{802EE7DA-317C-4D13-8B53-D287FF31AB0C}"/>
              </a:ext>
            </a:extLst>
          </p:cNvPr>
          <p:cNvSpPr txBox="1"/>
          <p:nvPr/>
        </p:nvSpPr>
        <p:spPr>
          <a:xfrm>
            <a:off x="419427" y="248701"/>
            <a:ext cx="508301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FFC000"/>
              </a:buClr>
            </a:pPr>
            <a:r>
              <a:rPr lang="es-CO" sz="2800" b="1" dirty="0" smtClean="0">
                <a:solidFill>
                  <a:srgbClr val="002060"/>
                </a:solidFill>
              </a:rPr>
              <a:t>ESTADO</a:t>
            </a:r>
            <a:r>
              <a:rPr lang="es-CO" sz="2800" dirty="0" smtClean="0"/>
              <a:t>: FASE 1</a:t>
            </a:r>
          </a:p>
          <a:p>
            <a:pPr algn="just">
              <a:buClr>
                <a:srgbClr val="FFC000"/>
              </a:buClr>
            </a:pPr>
            <a:endParaRPr lang="es-CO" sz="2800" dirty="0" smtClean="0"/>
          </a:p>
          <a:p>
            <a:pPr algn="just">
              <a:buClr>
                <a:srgbClr val="FFC000"/>
              </a:buClr>
            </a:pPr>
            <a:endParaRPr lang="es-CO" sz="2800" dirty="0"/>
          </a:p>
          <a:p>
            <a:pPr algn="just">
              <a:buClr>
                <a:srgbClr val="FFC000"/>
              </a:buClr>
            </a:pPr>
            <a:endParaRPr lang="es-CO" sz="2800" dirty="0" smtClean="0"/>
          </a:p>
          <a:p>
            <a:pPr algn="just">
              <a:buClr>
                <a:srgbClr val="FFC000"/>
              </a:buClr>
            </a:pPr>
            <a:r>
              <a:rPr lang="es-CO" sz="2800" b="1" dirty="0" smtClean="0">
                <a:solidFill>
                  <a:srgbClr val="002060"/>
                </a:solidFill>
              </a:rPr>
              <a:t>OBSERVACIONES:</a:t>
            </a:r>
            <a:r>
              <a:rPr lang="es-CO" sz="2800" dirty="0" smtClean="0"/>
              <a:t> Laboratorio no ha enviado diseño de mezcla para pruebas.</a:t>
            </a:r>
            <a:endParaRPr lang="es-CO" sz="2800" dirty="0"/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xmlns="" id="{45984226-1D80-474C-B54D-7936EB3BC26A}"/>
              </a:ext>
            </a:extLst>
          </p:cNvPr>
          <p:cNvCxnSpPr>
            <a:cxnSpLocks/>
          </p:cNvCxnSpPr>
          <p:nvPr/>
        </p:nvCxnSpPr>
        <p:spPr>
          <a:xfrm>
            <a:off x="-2598" y="830403"/>
            <a:ext cx="2731511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rco 9">
            <a:extLst>
              <a:ext uri="{FF2B5EF4-FFF2-40B4-BE49-F238E27FC236}">
                <a16:creationId xmlns:a16="http://schemas.microsoft.com/office/drawing/2014/main" xmlns="" id="{DB0B6C5E-8A0E-45B0-AFFA-B34EAB9E8F92}"/>
              </a:ext>
            </a:extLst>
          </p:cNvPr>
          <p:cNvSpPr/>
          <p:nvPr/>
        </p:nvSpPr>
        <p:spPr>
          <a:xfrm rot="5400000">
            <a:off x="1908033" y="-811355"/>
            <a:ext cx="1641759" cy="1641759"/>
          </a:xfrm>
          <a:prstGeom prst="arc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8846" y="484108"/>
            <a:ext cx="4820661" cy="471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63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número de diapositiva 3">
            <a:extLst>
              <a:ext uri="{FF2B5EF4-FFF2-40B4-BE49-F238E27FC236}">
                <a16:creationId xmlns:a16="http://schemas.microsoft.com/office/drawing/2014/main" xmlns="" id="{CE5B700F-CF10-4C30-B00B-410FB2CDA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7B2D-24F1-48EE-B579-3781359C68C3}" type="slidenum">
              <a:rPr lang="es-CO" smtClean="0">
                <a:solidFill>
                  <a:schemeClr val="bg1"/>
                </a:solidFill>
              </a:rPr>
              <a:pPr/>
              <a:t>15</a:t>
            </a:fld>
            <a:endParaRPr lang="es-CO">
              <a:solidFill>
                <a:schemeClr val="bg1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098" y="435726"/>
            <a:ext cx="10021397" cy="482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66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161535" y="518984"/>
            <a:ext cx="9181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 smtClean="0">
                <a:solidFill>
                  <a:srgbClr val="FFFF00"/>
                </a:solidFill>
              </a:rPr>
              <a:t>CONCLUSIONES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914400" y="1396314"/>
            <a:ext cx="10626811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800" dirty="0" smtClean="0">
                <a:solidFill>
                  <a:srgbClr val="FFFF00"/>
                </a:solidFill>
              </a:rPr>
              <a:t>El agregado siderúrgico blanco tiene potencialmente muchas aplicaciones especialmente en Bordillo, debido a las propiedades cementantes que presenta.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800" dirty="0" smtClean="0">
                <a:solidFill>
                  <a:srgbClr val="FFFF00"/>
                </a:solidFill>
              </a:rPr>
              <a:t>El proceso de fabricación no se limita únicamente a la planta de prefabricados, salvo el adoquín, los demás productos se pueden fabricar haciendo uso de mano de obra, trompo y formaletas.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800" dirty="0" smtClean="0">
                <a:solidFill>
                  <a:srgbClr val="FFFF00"/>
                </a:solidFill>
              </a:rPr>
              <a:t>Incluir dentro del análisis de laboratorio contratado los diseños de mezcla para adoquín, matera y bordillo utilizados por BB Equipos.</a:t>
            </a:r>
          </a:p>
          <a:p>
            <a:endParaRPr lang="es-CO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83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136821" y="271849"/>
            <a:ext cx="9181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 smtClean="0">
                <a:solidFill>
                  <a:srgbClr val="FFFF00"/>
                </a:solidFill>
              </a:rPr>
              <a:t>RECOMENDACIONES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852617" y="918180"/>
            <a:ext cx="1062681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400" dirty="0" smtClean="0">
                <a:solidFill>
                  <a:srgbClr val="FFFF00"/>
                </a:solidFill>
              </a:rPr>
              <a:t>Se necesita que BB Equipos cuente con mas personal capacitado para operar la planta de prefabricados, en caso de nuevos imprevistos que retrasen las labores de producción.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400" dirty="0" smtClean="0">
                <a:solidFill>
                  <a:srgbClr val="FFFF00"/>
                </a:solidFill>
              </a:rPr>
              <a:t>Las condiciones del agregado siderúrgico procesado y acopiado en patio COPRODUCTOS pueden mejorar, delimitando las zonas de acopio de cada material independientemente para evitar mezclas innecesarias.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400" dirty="0" smtClean="0">
                <a:solidFill>
                  <a:srgbClr val="FFFF00"/>
                </a:solidFill>
              </a:rPr>
              <a:t>Es recomendable que los productos prefabricados se almacenen en un lugar que los proteja de las condiciones ambientales, con el fin de evitar que sufran cambios o daños.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400" dirty="0" smtClean="0">
                <a:solidFill>
                  <a:srgbClr val="FFFF00"/>
                </a:solidFill>
              </a:rPr>
              <a:t>Producción y comercialización de prefabricados por parte de BB Equipos debe estar supervisada por DIACO, con el fin de garantizar buenos manejos del material en la producción y dosificación de los productos, y evitar inconvenientes externos respecto al uso del agregado siderúrgico en prefabricados.</a:t>
            </a:r>
          </a:p>
        </p:txBody>
      </p:sp>
    </p:spTree>
    <p:extLst>
      <p:ext uri="{BB962C8B-B14F-4D97-AF65-F5344CB8AC3E}">
        <p14:creationId xmlns:p14="http://schemas.microsoft.com/office/powerpoint/2010/main" val="299896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xmlns="" id="{A8B63553-9D17-4682-97AF-4577D7C23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7B2D-24F1-48EE-B579-3781359C68C3}" type="slidenum">
              <a:rPr lang="es-CO" smtClean="0"/>
              <a:t>18</a:t>
            </a:fld>
            <a:endParaRPr lang="es-CO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xmlns="" id="{FD096EC0-783A-4257-BC11-E849FC047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289" y="3667704"/>
            <a:ext cx="10515600" cy="1325563"/>
          </a:xfrm>
        </p:spPr>
        <p:txBody>
          <a:bodyPr>
            <a:normAutofit/>
          </a:bodyPr>
          <a:lstStyle/>
          <a:p>
            <a:r>
              <a:rPr lang="es-ES" sz="7200" dirty="0">
                <a:latin typeface="+mn-lt"/>
              </a:rPr>
              <a:t>Gracias</a:t>
            </a:r>
            <a:endParaRPr lang="es-CO" sz="7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72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Marcador de número de diapositiva 3">
            <a:extLst>
              <a:ext uri="{FF2B5EF4-FFF2-40B4-BE49-F238E27FC236}">
                <a16:creationId xmlns:a16="http://schemas.microsoft.com/office/drawing/2014/main" xmlns="" id="{DF07C720-6FB7-44C3-A3F3-BD9FDABE9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7B2D-24F1-48EE-B579-3781359C68C3}" type="slidenum">
              <a:rPr lang="es-CO" smtClean="0">
                <a:solidFill>
                  <a:schemeClr val="bg1"/>
                </a:solidFill>
              </a:rPr>
              <a:pPr/>
              <a:t>2</a:t>
            </a:fld>
            <a:endParaRPr lang="es-CO">
              <a:solidFill>
                <a:schemeClr val="bg1"/>
              </a:solidFill>
            </a:endParaRPr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xmlns="" id="{761F52C0-0CEC-4CA4-A70E-629441D3B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597" y="119569"/>
            <a:ext cx="7155288" cy="686808"/>
          </a:xfrm>
        </p:spPr>
        <p:txBody>
          <a:bodyPr>
            <a:noAutofit/>
          </a:bodyPr>
          <a:lstStyle/>
          <a:p>
            <a:pPr algn="just"/>
            <a:r>
              <a:rPr lang="es-MX" dirty="0" smtClean="0">
                <a:latin typeface="+mn-lt"/>
              </a:rPr>
              <a:t>PRODUCTOS  PRIMERA ETAPA</a:t>
            </a:r>
            <a:endParaRPr lang="es-CO" sz="3700" dirty="0">
              <a:solidFill>
                <a:srgbClr val="002060"/>
              </a:solidFill>
              <a:latin typeface="+mn-lt"/>
            </a:endParaRP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xmlns="" id="{639CD9B1-23F5-4C6D-9691-C132123B2054}"/>
              </a:ext>
            </a:extLst>
          </p:cNvPr>
          <p:cNvCxnSpPr>
            <a:cxnSpLocks/>
          </p:cNvCxnSpPr>
          <p:nvPr/>
        </p:nvCxnSpPr>
        <p:spPr>
          <a:xfrm>
            <a:off x="20584" y="830403"/>
            <a:ext cx="2922641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Arco 12">
            <a:extLst>
              <a:ext uri="{FF2B5EF4-FFF2-40B4-BE49-F238E27FC236}">
                <a16:creationId xmlns:a16="http://schemas.microsoft.com/office/drawing/2014/main" xmlns="" id="{544E42A6-8722-4375-A898-5271B7CD562C}"/>
              </a:ext>
            </a:extLst>
          </p:cNvPr>
          <p:cNvSpPr/>
          <p:nvPr/>
        </p:nvSpPr>
        <p:spPr>
          <a:xfrm rot="5400000">
            <a:off x="2122345" y="-811355"/>
            <a:ext cx="1641759" cy="1641759"/>
          </a:xfrm>
          <a:prstGeom prst="arc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362" y="1238439"/>
            <a:ext cx="2249388" cy="220734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593" y="3426475"/>
            <a:ext cx="2066925" cy="237172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5495" y="3148689"/>
            <a:ext cx="2119668" cy="254732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4241" y="2976250"/>
            <a:ext cx="2676702" cy="282195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91108" y="1050674"/>
            <a:ext cx="2133267" cy="2085861"/>
          </a:xfrm>
          <a:prstGeom prst="rect">
            <a:avLst/>
          </a:prstGeom>
        </p:spPr>
      </p:pic>
      <p:sp>
        <p:nvSpPr>
          <p:cNvPr id="20" name="Título 1">
            <a:extLst>
              <a:ext uri="{FF2B5EF4-FFF2-40B4-BE49-F238E27FC236}">
                <a16:creationId xmlns:a16="http://schemas.microsoft.com/office/drawing/2014/main" xmlns="" id="{761F52C0-0CEC-4CA4-A70E-629441D3BAE4}"/>
              </a:ext>
            </a:extLst>
          </p:cNvPr>
          <p:cNvSpPr txBox="1">
            <a:spLocks/>
          </p:cNvSpPr>
          <p:nvPr/>
        </p:nvSpPr>
        <p:spPr>
          <a:xfrm>
            <a:off x="3188950" y="1238439"/>
            <a:ext cx="5294958" cy="191025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s-CO" sz="3700" b="1" kern="1200" dirty="0">
                <a:solidFill>
                  <a:srgbClr val="002060"/>
                </a:solidFill>
                <a:latin typeface="Barlow Black" panose="00000A00000000000000" pitchFamily="2" charset="0"/>
                <a:ea typeface="+mn-ea"/>
                <a:cs typeface="Arial" panose="020B0604020202020204" pitchFamily="34" charset="0"/>
              </a:defRPr>
            </a:lvl1pPr>
          </a:lstStyle>
          <a:p>
            <a:pPr algn="just"/>
            <a:r>
              <a:rPr lang="es-MX" sz="2000" b="0" dirty="0" smtClean="0">
                <a:latin typeface="+mn-lt"/>
              </a:rPr>
              <a:t>Cada producto prefabricado se proyecta con inclusión de las materias primas resultantes de acería, procesadas en coproductos, con dosificaciones que garanticen la viabilidad económica y el cumplimiento de la normativa exigida para cada producto.</a:t>
            </a:r>
            <a:endParaRPr lang="es-MX" sz="20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1187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D266812F-1462-4AEB-AA38-639E7F1C7D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5" r="26302"/>
          <a:stretch/>
        </p:blipFill>
        <p:spPr>
          <a:xfrm>
            <a:off x="0" y="0"/>
            <a:ext cx="5790036" cy="5873198"/>
          </a:xfrm>
          <a:prstGeom prst="rect">
            <a:avLst/>
          </a:prstGeom>
        </p:spPr>
      </p:pic>
      <p:graphicFrame>
        <p:nvGraphicFramePr>
          <p:cNvPr id="6" name="Objeto 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7" name="Diapositiva de think-cell" r:id="rId5" imgW="270" imgH="270" progId="TCLayout.ActiveDocument.1">
                  <p:embed/>
                </p:oleObj>
              </mc:Choice>
              <mc:Fallback>
                <p:oleObj name="Diapositiva de think-cell" r:id="rId5" imgW="270" imgH="270" progId="TCLayout.ActiveDocument.1">
                  <p:embed/>
                  <p:pic>
                    <p:nvPicPr>
                      <p:cNvPr id="6" name="Objeto 5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67400" y="9524"/>
            <a:ext cx="5405185" cy="1086574"/>
          </a:xfrm>
        </p:spPr>
        <p:txBody>
          <a:bodyPr>
            <a:noAutofit/>
          </a:bodyPr>
          <a:lstStyle/>
          <a:p>
            <a:pPr algn="just"/>
            <a:r>
              <a:rPr lang="es-MX" sz="2800" dirty="0" smtClean="0">
                <a:latin typeface="+mn-lt"/>
              </a:rPr>
              <a:t>FASES PRODUCTOS PREFABRICADOS PRIMERA ETAPA</a:t>
            </a:r>
            <a:endParaRPr lang="es-CO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4EE0ECB2-23EA-4757-9642-0ED44D60B43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12D7B2D-24F1-48EE-B579-3781359C68C3}" type="slidenum">
              <a:rPr lang="es-CO" smtClean="0">
                <a:solidFill>
                  <a:schemeClr val="bg1"/>
                </a:solidFill>
              </a:rPr>
              <a:pPr/>
              <a:t>3</a:t>
            </a:fld>
            <a:endParaRPr lang="es-CO">
              <a:solidFill>
                <a:schemeClr val="bg1"/>
              </a:solidFill>
            </a:endParaRPr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xmlns="" id="{441DA6F9-7DA6-4972-ADC5-A0FBD4D95C12}"/>
              </a:ext>
            </a:extLst>
          </p:cNvPr>
          <p:cNvCxnSpPr>
            <a:cxnSpLocks/>
          </p:cNvCxnSpPr>
          <p:nvPr/>
        </p:nvCxnSpPr>
        <p:spPr>
          <a:xfrm>
            <a:off x="5790643" y="830403"/>
            <a:ext cx="2731511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Arco 11">
            <a:extLst>
              <a:ext uri="{FF2B5EF4-FFF2-40B4-BE49-F238E27FC236}">
                <a16:creationId xmlns:a16="http://schemas.microsoft.com/office/drawing/2014/main" xmlns="" id="{E260BC71-62ED-4922-886A-72756E58787E}"/>
              </a:ext>
            </a:extLst>
          </p:cNvPr>
          <p:cNvSpPr/>
          <p:nvPr/>
        </p:nvSpPr>
        <p:spPr>
          <a:xfrm rot="5400000">
            <a:off x="7588277" y="-811355"/>
            <a:ext cx="1641759" cy="1641759"/>
          </a:xfrm>
          <a:prstGeom prst="arc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4 CuadroTexto">
            <a:extLst>
              <a:ext uri="{FF2B5EF4-FFF2-40B4-BE49-F238E27FC236}">
                <a16:creationId xmlns:a16="http://schemas.microsoft.com/office/drawing/2014/main" xmlns="" id="{B9D323C8-1459-47F9-A7CE-02E80B16D932}"/>
              </a:ext>
            </a:extLst>
          </p:cNvPr>
          <p:cNvSpPr txBox="1"/>
          <p:nvPr/>
        </p:nvSpPr>
        <p:spPr>
          <a:xfrm>
            <a:off x="6034216" y="1247615"/>
            <a:ext cx="584062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r>
              <a:rPr lang="es-CO" sz="1600" dirty="0" smtClean="0"/>
              <a:t>CARACTERIZACION DE MATERIAS PRIMAS. </a:t>
            </a:r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r>
              <a:rPr lang="es-CO" sz="1600" dirty="0" smtClean="0"/>
              <a:t>REVISION DISEÑOS DE MEZCLA CONTRATADOS CON LABORATORIO EXTERNO PARA CADA PRODUCTO.</a:t>
            </a:r>
            <a:r>
              <a:rPr lang="es-CO" sz="1600" dirty="0"/>
              <a:t> </a:t>
            </a:r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r>
              <a:rPr lang="es-CO" sz="1600" dirty="0" smtClean="0"/>
              <a:t>FABRICACION PROTOTIPOS </a:t>
            </a:r>
            <a:r>
              <a:rPr lang="es-CO" sz="1600" dirty="0"/>
              <a:t>EN PATIO </a:t>
            </a:r>
            <a:r>
              <a:rPr lang="es-CO" sz="1600" dirty="0" smtClean="0"/>
              <a:t>DE COPRODUCTOS CON  DISEÑOS DE MEZCLA CONTRATADOS Y USADOS HABITUALMENTE.</a:t>
            </a:r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r>
              <a:rPr lang="es-CO" sz="1600" dirty="0" smtClean="0"/>
              <a:t>ENVIAR PROTOTIPOS FABRICADOS A LABORATORIO EXTERNO PARA ENSAYOS DE RESISTENCIA.</a:t>
            </a:r>
            <a:r>
              <a:rPr lang="es-CO" sz="1600" dirty="0"/>
              <a:t> </a:t>
            </a:r>
            <a:endParaRPr lang="es-CO" sz="1600" dirty="0" smtClean="0"/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r>
              <a:rPr lang="es-CO" sz="1600" dirty="0" smtClean="0"/>
              <a:t>ANALIS Y CONCLUSIONES A RESULTADOS ENSAYOS DE RESISTENCIA  CONTRATADOS PARA CADA PRODUCTO CON  DIFERENTES ESCENARIOS DE MEZCLA .</a:t>
            </a:r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r>
              <a:rPr lang="es-CO" sz="1600" dirty="0" smtClean="0"/>
              <a:t>ESTANDARIZACION DE LA MEZCLA IDEAL PARA CADA PRODUCTO.</a:t>
            </a:r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r>
              <a:rPr lang="es-CO" sz="1600" dirty="0" smtClean="0"/>
              <a:t> ELABORACION DE FICHA TECNICA.</a:t>
            </a:r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r>
              <a:rPr lang="es-CO" sz="1600" dirty="0" smtClean="0"/>
              <a:t>DEFINICION DE COSTOS DE CADA PRODUCTO.</a:t>
            </a:r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endParaRPr lang="es-CO" sz="1600" dirty="0" smtClean="0"/>
          </a:p>
        </p:txBody>
      </p:sp>
    </p:spTree>
    <p:extLst>
      <p:ext uri="{BB962C8B-B14F-4D97-AF65-F5344CB8AC3E}">
        <p14:creationId xmlns:p14="http://schemas.microsoft.com/office/powerpoint/2010/main" val="235970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o 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Diapositiva de think-cell" r:id="rId4" imgW="270" imgH="270" progId="TCLayout.ActiveDocument.1">
                  <p:embed/>
                </p:oleObj>
              </mc:Choice>
              <mc:Fallback>
                <p:oleObj name="Diapositiva de think-cell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2215" y="161041"/>
            <a:ext cx="5405185" cy="1086574"/>
          </a:xfrm>
        </p:spPr>
        <p:txBody>
          <a:bodyPr>
            <a:noAutofit/>
          </a:bodyPr>
          <a:lstStyle/>
          <a:p>
            <a:pPr algn="just"/>
            <a:r>
              <a:rPr lang="es-MX" sz="2800" dirty="0" smtClean="0">
                <a:latin typeface="+mn-lt"/>
              </a:rPr>
              <a:t>FLUJO FASES PRODUCTOS PREFABRICADOS PRIMERA ETAPA</a:t>
            </a:r>
            <a:endParaRPr lang="es-CO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4EE0ECB2-23EA-4757-9642-0ED44D60B43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12D7B2D-24F1-48EE-B579-3781359C68C3}" type="slidenum">
              <a:rPr lang="es-CO" smtClean="0">
                <a:solidFill>
                  <a:schemeClr val="bg1"/>
                </a:solidFill>
              </a:rPr>
              <a:pPr/>
              <a:t>4</a:t>
            </a:fld>
            <a:endParaRPr lang="es-CO">
              <a:solidFill>
                <a:schemeClr val="bg1"/>
              </a:solidFill>
            </a:endParaRPr>
          </a:p>
        </p:txBody>
      </p:sp>
      <p:sp>
        <p:nvSpPr>
          <p:cNvPr id="11" name="Elipse 10"/>
          <p:cNvSpPr/>
          <p:nvPr/>
        </p:nvSpPr>
        <p:spPr>
          <a:xfrm>
            <a:off x="1281235" y="2775940"/>
            <a:ext cx="766119" cy="654908"/>
          </a:xfrm>
          <a:prstGeom prst="ellipse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4000" dirty="0" smtClean="0">
                <a:solidFill>
                  <a:srgbClr val="FFFF00"/>
                </a:solidFill>
              </a:rPr>
              <a:t>1</a:t>
            </a:r>
            <a:endParaRPr lang="es-CO" sz="4000" dirty="0">
              <a:solidFill>
                <a:srgbClr val="FFFF00"/>
              </a:solidFill>
            </a:endParaRPr>
          </a:p>
        </p:txBody>
      </p:sp>
      <p:sp>
        <p:nvSpPr>
          <p:cNvPr id="14" name="Elipse 13"/>
          <p:cNvSpPr/>
          <p:nvPr/>
        </p:nvSpPr>
        <p:spPr>
          <a:xfrm>
            <a:off x="2666500" y="2775940"/>
            <a:ext cx="766119" cy="654908"/>
          </a:xfrm>
          <a:prstGeom prst="ellipse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4000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15" name="Elipse 14"/>
          <p:cNvSpPr/>
          <p:nvPr/>
        </p:nvSpPr>
        <p:spPr>
          <a:xfrm>
            <a:off x="5971239" y="2814859"/>
            <a:ext cx="766119" cy="654908"/>
          </a:xfrm>
          <a:prstGeom prst="ellipse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4000" dirty="0" smtClean="0">
                <a:solidFill>
                  <a:srgbClr val="FFFF00"/>
                </a:solidFill>
              </a:rPr>
              <a:t>5</a:t>
            </a:r>
            <a:endParaRPr lang="es-CO" sz="4000" dirty="0">
              <a:solidFill>
                <a:srgbClr val="FFFF00"/>
              </a:solidFill>
            </a:endParaRPr>
          </a:p>
        </p:txBody>
      </p:sp>
      <p:sp>
        <p:nvSpPr>
          <p:cNvPr id="16" name="Elipse 15"/>
          <p:cNvSpPr/>
          <p:nvPr/>
        </p:nvSpPr>
        <p:spPr>
          <a:xfrm>
            <a:off x="3965795" y="2767909"/>
            <a:ext cx="766119" cy="654908"/>
          </a:xfrm>
          <a:prstGeom prst="ellipse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4000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17" name="Elipse 16"/>
          <p:cNvSpPr/>
          <p:nvPr/>
        </p:nvSpPr>
        <p:spPr>
          <a:xfrm>
            <a:off x="7239000" y="3916600"/>
            <a:ext cx="766119" cy="654908"/>
          </a:xfrm>
          <a:prstGeom prst="ellipse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4000" dirty="0">
                <a:solidFill>
                  <a:srgbClr val="FFFF00"/>
                </a:solidFill>
              </a:rPr>
              <a:t>6</a:t>
            </a:r>
          </a:p>
        </p:txBody>
      </p:sp>
      <p:sp>
        <p:nvSpPr>
          <p:cNvPr id="18" name="Elipse 17"/>
          <p:cNvSpPr/>
          <p:nvPr/>
        </p:nvSpPr>
        <p:spPr>
          <a:xfrm>
            <a:off x="4937716" y="1486156"/>
            <a:ext cx="766119" cy="654908"/>
          </a:xfrm>
          <a:prstGeom prst="ellipse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4000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19" name="Elipse 18"/>
          <p:cNvSpPr/>
          <p:nvPr/>
        </p:nvSpPr>
        <p:spPr>
          <a:xfrm>
            <a:off x="7233235" y="1776957"/>
            <a:ext cx="766119" cy="654908"/>
          </a:xfrm>
          <a:prstGeom prst="ellipse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4000" dirty="0">
                <a:solidFill>
                  <a:srgbClr val="FFFF00"/>
                </a:solidFill>
              </a:rPr>
              <a:t>7</a:t>
            </a:r>
          </a:p>
        </p:txBody>
      </p:sp>
      <p:sp>
        <p:nvSpPr>
          <p:cNvPr id="20" name="Elipse 19"/>
          <p:cNvSpPr/>
          <p:nvPr/>
        </p:nvSpPr>
        <p:spPr>
          <a:xfrm>
            <a:off x="8351199" y="2814859"/>
            <a:ext cx="766119" cy="654908"/>
          </a:xfrm>
          <a:prstGeom prst="ellipse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4000" dirty="0">
                <a:solidFill>
                  <a:srgbClr val="FFFF00"/>
                </a:solidFill>
              </a:rPr>
              <a:t>8</a:t>
            </a:r>
          </a:p>
        </p:txBody>
      </p:sp>
      <p:cxnSp>
        <p:nvCxnSpPr>
          <p:cNvPr id="23" name="Conector recto de flecha 22"/>
          <p:cNvCxnSpPr>
            <a:stCxn id="11" idx="6"/>
            <a:endCxn id="14" idx="2"/>
          </p:cNvCxnSpPr>
          <p:nvPr/>
        </p:nvCxnSpPr>
        <p:spPr>
          <a:xfrm>
            <a:off x="2047354" y="3103394"/>
            <a:ext cx="619146" cy="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de flecha 24"/>
          <p:cNvCxnSpPr>
            <a:stCxn id="14" idx="6"/>
            <a:endCxn id="16" idx="2"/>
          </p:cNvCxnSpPr>
          <p:nvPr/>
        </p:nvCxnSpPr>
        <p:spPr>
          <a:xfrm flipV="1">
            <a:off x="3432619" y="3095363"/>
            <a:ext cx="533176" cy="803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angular 42"/>
          <p:cNvCxnSpPr>
            <a:stCxn id="15" idx="4"/>
            <a:endCxn id="17" idx="2"/>
          </p:cNvCxnSpPr>
          <p:nvPr/>
        </p:nvCxnSpPr>
        <p:spPr>
          <a:xfrm rot="16200000" flipH="1">
            <a:off x="6409506" y="3414559"/>
            <a:ext cx="774287" cy="884701"/>
          </a:xfrm>
          <a:prstGeom prst="bentConnector2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 angular 45"/>
          <p:cNvCxnSpPr>
            <a:stCxn id="15" idx="0"/>
            <a:endCxn id="19" idx="2"/>
          </p:cNvCxnSpPr>
          <p:nvPr/>
        </p:nvCxnSpPr>
        <p:spPr>
          <a:xfrm rot="5400000" flipH="1" flipV="1">
            <a:off x="6438543" y="2020167"/>
            <a:ext cx="710448" cy="878936"/>
          </a:xfrm>
          <a:prstGeom prst="bentConnector2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 angular 54"/>
          <p:cNvCxnSpPr>
            <a:stCxn id="16" idx="4"/>
            <a:endCxn id="15" idx="2"/>
          </p:cNvCxnSpPr>
          <p:nvPr/>
        </p:nvCxnSpPr>
        <p:spPr>
          <a:xfrm rot="5400000" flipH="1" flipV="1">
            <a:off x="5019795" y="2471373"/>
            <a:ext cx="280504" cy="1622384"/>
          </a:xfrm>
          <a:prstGeom prst="bentConnector4">
            <a:avLst>
              <a:gd name="adj1" fmla="val -81496"/>
              <a:gd name="adj2" fmla="val 61805"/>
            </a:avLst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ector angular 62"/>
          <p:cNvCxnSpPr>
            <a:stCxn id="16" idx="0"/>
            <a:endCxn id="18" idx="2"/>
          </p:cNvCxnSpPr>
          <p:nvPr/>
        </p:nvCxnSpPr>
        <p:spPr>
          <a:xfrm rot="5400000" flipH="1" flipV="1">
            <a:off x="4166136" y="1996330"/>
            <a:ext cx="954299" cy="588861"/>
          </a:xfrm>
          <a:prstGeom prst="bentConnector2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ector angular 66"/>
          <p:cNvCxnSpPr>
            <a:stCxn id="18" idx="4"/>
            <a:endCxn id="15" idx="1"/>
          </p:cNvCxnSpPr>
          <p:nvPr/>
        </p:nvCxnSpPr>
        <p:spPr>
          <a:xfrm rot="16200000" flipH="1">
            <a:off x="5317253" y="2144586"/>
            <a:ext cx="769704" cy="762659"/>
          </a:xfrm>
          <a:prstGeom prst="bentConnector3">
            <a:avLst>
              <a:gd name="adj1" fmla="val 50000"/>
            </a:avLst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ector angular 74"/>
          <p:cNvCxnSpPr>
            <a:stCxn id="19" idx="6"/>
            <a:endCxn id="20" idx="0"/>
          </p:cNvCxnSpPr>
          <p:nvPr/>
        </p:nvCxnSpPr>
        <p:spPr>
          <a:xfrm>
            <a:off x="7999354" y="2104411"/>
            <a:ext cx="734905" cy="710448"/>
          </a:xfrm>
          <a:prstGeom prst="bentConnector2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ector angular 77"/>
          <p:cNvCxnSpPr>
            <a:stCxn id="17" idx="6"/>
            <a:endCxn id="20" idx="4"/>
          </p:cNvCxnSpPr>
          <p:nvPr/>
        </p:nvCxnSpPr>
        <p:spPr>
          <a:xfrm flipV="1">
            <a:off x="8005119" y="3469767"/>
            <a:ext cx="729140" cy="774287"/>
          </a:xfrm>
          <a:prstGeom prst="bentConnector2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Elipse 80"/>
          <p:cNvSpPr/>
          <p:nvPr/>
        </p:nvSpPr>
        <p:spPr>
          <a:xfrm>
            <a:off x="9775462" y="2523267"/>
            <a:ext cx="2039220" cy="1238091"/>
          </a:xfrm>
          <a:prstGeom prst="ellipse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solidFill>
                  <a:srgbClr val="FFFF00"/>
                </a:solidFill>
              </a:rPr>
              <a:t>COMERCIALIZACION</a:t>
            </a:r>
            <a:endParaRPr lang="es-CO" sz="1200" dirty="0">
              <a:solidFill>
                <a:srgbClr val="FFFF00"/>
              </a:solidFill>
            </a:endParaRPr>
          </a:p>
        </p:txBody>
      </p:sp>
      <p:cxnSp>
        <p:nvCxnSpPr>
          <p:cNvPr id="82" name="Conector recto de flecha 81"/>
          <p:cNvCxnSpPr>
            <a:stCxn id="20" idx="6"/>
            <a:endCxn id="81" idx="2"/>
          </p:cNvCxnSpPr>
          <p:nvPr/>
        </p:nvCxnSpPr>
        <p:spPr>
          <a:xfrm>
            <a:off x="9117318" y="3142313"/>
            <a:ext cx="658144" cy="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506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número de diapositiva 3">
            <a:extLst>
              <a:ext uri="{FF2B5EF4-FFF2-40B4-BE49-F238E27FC236}">
                <a16:creationId xmlns:a16="http://schemas.microsoft.com/office/drawing/2014/main" xmlns="" id="{CE5B700F-CF10-4C30-B00B-410FB2CDA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7B2D-24F1-48EE-B579-3781359C68C3}" type="slidenum">
              <a:rPr lang="es-CO" smtClean="0">
                <a:solidFill>
                  <a:schemeClr val="bg1"/>
                </a:solidFill>
              </a:rPr>
              <a:pPr/>
              <a:t>5</a:t>
            </a:fld>
            <a:endParaRPr lang="es-CO">
              <a:solidFill>
                <a:schemeClr val="bg1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51C7A0D-6F32-4052-8444-D70175282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041" y="248701"/>
            <a:ext cx="10515600" cy="1325563"/>
          </a:xfrm>
        </p:spPr>
        <p:txBody>
          <a:bodyPr/>
          <a:lstStyle/>
          <a:p>
            <a:r>
              <a:rPr lang="es-ES" dirty="0" smtClean="0"/>
              <a:t>    </a:t>
            </a:r>
            <a:endParaRPr lang="es-CO" dirty="0"/>
          </a:p>
        </p:txBody>
      </p:sp>
      <p:sp>
        <p:nvSpPr>
          <p:cNvPr id="6" name="4 CuadroTexto">
            <a:extLst>
              <a:ext uri="{FF2B5EF4-FFF2-40B4-BE49-F238E27FC236}">
                <a16:creationId xmlns:a16="http://schemas.microsoft.com/office/drawing/2014/main" xmlns="" id="{802EE7DA-317C-4D13-8B53-D287FF31AB0C}"/>
              </a:ext>
            </a:extLst>
          </p:cNvPr>
          <p:cNvSpPr txBox="1"/>
          <p:nvPr/>
        </p:nvSpPr>
        <p:spPr>
          <a:xfrm>
            <a:off x="419427" y="248701"/>
            <a:ext cx="508301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FFC000"/>
              </a:buClr>
            </a:pPr>
            <a:r>
              <a:rPr lang="es-CO" sz="2800" b="1" dirty="0" smtClean="0">
                <a:solidFill>
                  <a:srgbClr val="002060"/>
                </a:solidFill>
              </a:rPr>
              <a:t>ESTADO</a:t>
            </a:r>
            <a:r>
              <a:rPr lang="es-CO" sz="2800" dirty="0" smtClean="0"/>
              <a:t>: FASE 2</a:t>
            </a:r>
          </a:p>
          <a:p>
            <a:pPr algn="just">
              <a:buClr>
                <a:srgbClr val="FFC000"/>
              </a:buClr>
            </a:pPr>
            <a:endParaRPr lang="es-CO" sz="2800" dirty="0" smtClean="0"/>
          </a:p>
          <a:p>
            <a:pPr algn="just">
              <a:buClr>
                <a:srgbClr val="FFC000"/>
              </a:buClr>
            </a:pPr>
            <a:endParaRPr lang="es-CO" sz="2800" dirty="0"/>
          </a:p>
          <a:p>
            <a:pPr algn="just">
              <a:buClr>
                <a:srgbClr val="FFC000"/>
              </a:buClr>
            </a:pPr>
            <a:endParaRPr lang="es-CO" sz="2800" dirty="0" smtClean="0"/>
          </a:p>
          <a:p>
            <a:pPr algn="just">
              <a:buClr>
                <a:srgbClr val="FFC000"/>
              </a:buClr>
            </a:pPr>
            <a:r>
              <a:rPr lang="es-CO" sz="2800" b="1" dirty="0" smtClean="0">
                <a:solidFill>
                  <a:srgbClr val="002060"/>
                </a:solidFill>
              </a:rPr>
              <a:t>OBSERVACIONES:</a:t>
            </a:r>
            <a:r>
              <a:rPr lang="es-CO" sz="2800" dirty="0" smtClean="0"/>
              <a:t> En espera de fabricación de prototipos con escenarios de mezcla contratados por incapacidad del operario de la planta de prefabricados.</a:t>
            </a:r>
            <a:endParaRPr lang="es-CO" sz="2800" dirty="0"/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xmlns="" id="{45984226-1D80-474C-B54D-7936EB3BC26A}"/>
              </a:ext>
            </a:extLst>
          </p:cNvPr>
          <p:cNvCxnSpPr>
            <a:cxnSpLocks/>
          </p:cNvCxnSpPr>
          <p:nvPr/>
        </p:nvCxnSpPr>
        <p:spPr>
          <a:xfrm>
            <a:off x="-2598" y="830403"/>
            <a:ext cx="2731511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rco 9">
            <a:extLst>
              <a:ext uri="{FF2B5EF4-FFF2-40B4-BE49-F238E27FC236}">
                <a16:creationId xmlns:a16="http://schemas.microsoft.com/office/drawing/2014/main" xmlns="" id="{DB0B6C5E-8A0E-45B0-AFFA-B34EAB9E8F92}"/>
              </a:ext>
            </a:extLst>
          </p:cNvPr>
          <p:cNvSpPr/>
          <p:nvPr/>
        </p:nvSpPr>
        <p:spPr>
          <a:xfrm rot="5400000">
            <a:off x="1908033" y="-811355"/>
            <a:ext cx="1641759" cy="1641759"/>
          </a:xfrm>
          <a:prstGeom prst="arc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4810" y="1109514"/>
            <a:ext cx="4178831" cy="410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43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número de diapositiva 3">
            <a:extLst>
              <a:ext uri="{FF2B5EF4-FFF2-40B4-BE49-F238E27FC236}">
                <a16:creationId xmlns:a16="http://schemas.microsoft.com/office/drawing/2014/main" xmlns="" id="{CE5B700F-CF10-4C30-B00B-410FB2CDA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7B2D-24F1-48EE-B579-3781359C68C3}" type="slidenum">
              <a:rPr lang="es-CO" smtClean="0">
                <a:solidFill>
                  <a:schemeClr val="bg1"/>
                </a:solidFill>
              </a:rPr>
              <a:pPr/>
              <a:t>6</a:t>
            </a:fld>
            <a:endParaRPr lang="es-CO">
              <a:solidFill>
                <a:schemeClr val="bg1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210" y="593124"/>
            <a:ext cx="10395141" cy="470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73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número de diapositiva 3">
            <a:extLst>
              <a:ext uri="{FF2B5EF4-FFF2-40B4-BE49-F238E27FC236}">
                <a16:creationId xmlns:a16="http://schemas.microsoft.com/office/drawing/2014/main" xmlns="" id="{CE5B700F-CF10-4C30-B00B-410FB2CDA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7B2D-24F1-48EE-B579-3781359C68C3}" type="slidenum">
              <a:rPr lang="es-CO" smtClean="0">
                <a:solidFill>
                  <a:schemeClr val="bg1"/>
                </a:solidFill>
              </a:rPr>
              <a:pPr/>
              <a:t>7</a:t>
            </a:fld>
            <a:endParaRPr lang="es-CO">
              <a:solidFill>
                <a:schemeClr val="bg1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51C7A0D-6F32-4052-8444-D70175282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041" y="248701"/>
            <a:ext cx="10515600" cy="1325563"/>
          </a:xfrm>
        </p:spPr>
        <p:txBody>
          <a:bodyPr/>
          <a:lstStyle/>
          <a:p>
            <a:r>
              <a:rPr lang="es-ES" dirty="0" smtClean="0"/>
              <a:t>    </a:t>
            </a:r>
            <a:endParaRPr lang="es-CO" dirty="0"/>
          </a:p>
        </p:txBody>
      </p:sp>
      <p:sp>
        <p:nvSpPr>
          <p:cNvPr id="6" name="4 CuadroTexto">
            <a:extLst>
              <a:ext uri="{FF2B5EF4-FFF2-40B4-BE49-F238E27FC236}">
                <a16:creationId xmlns:a16="http://schemas.microsoft.com/office/drawing/2014/main" xmlns="" id="{802EE7DA-317C-4D13-8B53-D287FF31AB0C}"/>
              </a:ext>
            </a:extLst>
          </p:cNvPr>
          <p:cNvSpPr txBox="1"/>
          <p:nvPr/>
        </p:nvSpPr>
        <p:spPr>
          <a:xfrm>
            <a:off x="419427" y="248701"/>
            <a:ext cx="508301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FFC000"/>
              </a:buClr>
            </a:pPr>
            <a:r>
              <a:rPr lang="es-CO" sz="2800" b="1" dirty="0" smtClean="0">
                <a:solidFill>
                  <a:srgbClr val="002060"/>
                </a:solidFill>
              </a:rPr>
              <a:t>ESTADO</a:t>
            </a:r>
            <a:r>
              <a:rPr lang="es-CO" sz="2800" dirty="0" smtClean="0"/>
              <a:t>: FASE 4</a:t>
            </a:r>
          </a:p>
          <a:p>
            <a:pPr algn="just">
              <a:buClr>
                <a:srgbClr val="FFC000"/>
              </a:buClr>
            </a:pPr>
            <a:endParaRPr lang="es-CO" sz="2800" dirty="0" smtClean="0"/>
          </a:p>
          <a:p>
            <a:pPr algn="just">
              <a:buClr>
                <a:srgbClr val="FFC000"/>
              </a:buClr>
            </a:pPr>
            <a:endParaRPr lang="es-CO" sz="2800" dirty="0"/>
          </a:p>
          <a:p>
            <a:pPr algn="just">
              <a:buClr>
                <a:srgbClr val="FFC000"/>
              </a:buClr>
            </a:pPr>
            <a:r>
              <a:rPr lang="es-CO" sz="2800" b="1" dirty="0" smtClean="0">
                <a:solidFill>
                  <a:srgbClr val="002060"/>
                </a:solidFill>
              </a:rPr>
              <a:t>OBSERVACIONES:</a:t>
            </a:r>
            <a:r>
              <a:rPr lang="es-CO" sz="2800" dirty="0" smtClean="0"/>
              <a:t> 2 prototipos enviados a laboratorio para ensayos de resistencia, adicionalmente un bordillo con la mezcla usada por BB Equipos.</a:t>
            </a:r>
          </a:p>
          <a:p>
            <a:pPr algn="just">
              <a:buClr>
                <a:srgbClr val="FFC000"/>
              </a:buClr>
            </a:pPr>
            <a:r>
              <a:rPr lang="es-CO" sz="2800" dirty="0" smtClean="0"/>
              <a:t>Prueba con un diseño de mezcla con diferentes dosificaciones de agua.</a:t>
            </a:r>
            <a:endParaRPr lang="es-CO" sz="2800" dirty="0"/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xmlns="" id="{45984226-1D80-474C-B54D-7936EB3BC26A}"/>
              </a:ext>
            </a:extLst>
          </p:cNvPr>
          <p:cNvCxnSpPr>
            <a:cxnSpLocks/>
          </p:cNvCxnSpPr>
          <p:nvPr/>
        </p:nvCxnSpPr>
        <p:spPr>
          <a:xfrm>
            <a:off x="-2598" y="830403"/>
            <a:ext cx="2731511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rco 9">
            <a:extLst>
              <a:ext uri="{FF2B5EF4-FFF2-40B4-BE49-F238E27FC236}">
                <a16:creationId xmlns:a16="http://schemas.microsoft.com/office/drawing/2014/main" xmlns="" id="{DB0B6C5E-8A0E-45B0-AFFA-B34EAB9E8F92}"/>
              </a:ext>
            </a:extLst>
          </p:cNvPr>
          <p:cNvSpPr/>
          <p:nvPr/>
        </p:nvSpPr>
        <p:spPr>
          <a:xfrm rot="5400000">
            <a:off x="1908033" y="-811355"/>
            <a:ext cx="1641759" cy="1641759"/>
          </a:xfrm>
          <a:prstGeom prst="arc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6782" y="830403"/>
            <a:ext cx="3781007" cy="43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25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número de diapositiva 3">
            <a:extLst>
              <a:ext uri="{FF2B5EF4-FFF2-40B4-BE49-F238E27FC236}">
                <a16:creationId xmlns:a16="http://schemas.microsoft.com/office/drawing/2014/main" xmlns="" id="{CE5B700F-CF10-4C30-B00B-410FB2CDA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7B2D-24F1-48EE-B579-3781359C68C3}" type="slidenum">
              <a:rPr lang="es-CO" smtClean="0">
                <a:solidFill>
                  <a:schemeClr val="bg1"/>
                </a:solidFill>
              </a:rPr>
              <a:pPr/>
              <a:t>8</a:t>
            </a:fld>
            <a:endParaRPr lang="es-CO">
              <a:solidFill>
                <a:schemeClr val="bg1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927" y="3571823"/>
            <a:ext cx="4032914" cy="2268514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799" y="3571823"/>
            <a:ext cx="4080159" cy="2295089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492" y="379961"/>
            <a:ext cx="11635946" cy="3191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24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número de diapositiva 3">
            <a:extLst>
              <a:ext uri="{FF2B5EF4-FFF2-40B4-BE49-F238E27FC236}">
                <a16:creationId xmlns:a16="http://schemas.microsoft.com/office/drawing/2014/main" xmlns="" id="{CE5B700F-CF10-4C30-B00B-410FB2CDA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7B2D-24F1-48EE-B579-3781359C68C3}" type="slidenum">
              <a:rPr lang="es-CO" smtClean="0">
                <a:solidFill>
                  <a:schemeClr val="bg1"/>
                </a:solidFill>
              </a:rPr>
              <a:pPr/>
              <a:t>9</a:t>
            </a:fld>
            <a:endParaRPr lang="es-CO">
              <a:solidFill>
                <a:schemeClr val="bg1"/>
              </a:solidFill>
            </a:endParaRPr>
          </a:p>
        </p:txBody>
      </p:sp>
      <p:pic>
        <p:nvPicPr>
          <p:cNvPr id="6" name="Imagen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5" r="11495" b="12173"/>
          <a:stretch/>
        </p:blipFill>
        <p:spPr bwMode="auto">
          <a:xfrm>
            <a:off x="3257922" y="337944"/>
            <a:ext cx="4972050" cy="25336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05"/>
          <a:stretch/>
        </p:blipFill>
        <p:spPr>
          <a:xfrm>
            <a:off x="5490675" y="3073009"/>
            <a:ext cx="2361314" cy="2644487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53"/>
          <a:stretch/>
        </p:blipFill>
        <p:spPr>
          <a:xfrm>
            <a:off x="9183403" y="419614"/>
            <a:ext cx="1899057" cy="253365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55"/>
          <a:stretch/>
        </p:blipFill>
        <p:spPr>
          <a:xfrm>
            <a:off x="9161808" y="3120729"/>
            <a:ext cx="1978479" cy="2516452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641" y="3042317"/>
            <a:ext cx="1503718" cy="2673277"/>
          </a:xfrm>
          <a:prstGeom prst="rect">
            <a:avLst/>
          </a:prstGeom>
        </p:spPr>
      </p:pic>
      <p:sp>
        <p:nvSpPr>
          <p:cNvPr id="15" name="Flecha derecha 14"/>
          <p:cNvSpPr/>
          <p:nvPr/>
        </p:nvSpPr>
        <p:spPr>
          <a:xfrm>
            <a:off x="2304492" y="1212079"/>
            <a:ext cx="908765" cy="543698"/>
          </a:xfrm>
          <a:prstGeom prst="rightArrow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Flecha derecha 15"/>
          <p:cNvSpPr/>
          <p:nvPr/>
        </p:nvSpPr>
        <p:spPr>
          <a:xfrm>
            <a:off x="8274638" y="1212079"/>
            <a:ext cx="908765" cy="543698"/>
          </a:xfrm>
          <a:prstGeom prst="rightArrow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7" name="Flecha derecha 16"/>
          <p:cNvSpPr/>
          <p:nvPr/>
        </p:nvSpPr>
        <p:spPr>
          <a:xfrm rot="10800000">
            <a:off x="3975134" y="3896182"/>
            <a:ext cx="908765" cy="543698"/>
          </a:xfrm>
          <a:prstGeom prst="rightArrow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8" name="Flecha derecha 17"/>
          <p:cNvSpPr/>
          <p:nvPr/>
        </p:nvSpPr>
        <p:spPr>
          <a:xfrm rot="10800000">
            <a:off x="8004382" y="3894280"/>
            <a:ext cx="908765" cy="543698"/>
          </a:xfrm>
          <a:prstGeom prst="rightArrow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9" name="Flecha curvada hacia la izquierda 18"/>
          <p:cNvSpPr/>
          <p:nvPr/>
        </p:nvSpPr>
        <p:spPr>
          <a:xfrm>
            <a:off x="11305449" y="2529511"/>
            <a:ext cx="743603" cy="1025611"/>
          </a:xfrm>
          <a:prstGeom prst="curvedLeftArrow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20" name="Flecha derecha 19"/>
          <p:cNvSpPr/>
          <p:nvPr/>
        </p:nvSpPr>
        <p:spPr>
          <a:xfrm rot="10800000">
            <a:off x="488806" y="3894280"/>
            <a:ext cx="908765" cy="543698"/>
          </a:xfrm>
          <a:prstGeom prst="rightArrow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Rectángulo 1"/>
          <p:cNvSpPr/>
          <p:nvPr/>
        </p:nvSpPr>
        <p:spPr>
          <a:xfrm>
            <a:off x="208605" y="722219"/>
            <a:ext cx="2051221" cy="1482811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rgbClr val="FFFF00"/>
                </a:solidFill>
              </a:rPr>
              <a:t> DIAGRAMA DE FLUJO PRODUCCION BORDILLO</a:t>
            </a:r>
            <a:endParaRPr lang="es-CO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15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6v7zQD0RviYWKkNggLJF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nVpNl1VQQmKyOh0UMMVQ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nVpNl1VQQmKyOh0UMMVQ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iJQQUjvQWq0I.gbycjkf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Diaco_Julio.pptx [solo lectura]" id="{131CB2F8-D9C7-4044-B6E0-262015E3E768}" vid="{66556B49-7C37-4C85-B5CC-2AC96F703678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A01F70D40B0F43984F8B13F8B977B8" ma:contentTypeVersion="8" ma:contentTypeDescription="Create a new document." ma:contentTypeScope="" ma:versionID="e66a3a6791a5c0d15aa32c14307640d2">
  <xsd:schema xmlns:xsd="http://www.w3.org/2001/XMLSchema" xmlns:xs="http://www.w3.org/2001/XMLSchema" xmlns:p="http://schemas.microsoft.com/office/2006/metadata/properties" xmlns:ns2="3285c253-6c6c-431f-9670-e6ed66e98506" xmlns:ns3="1011384e-e47c-4089-b12d-c0c818edb986" targetNamespace="http://schemas.microsoft.com/office/2006/metadata/properties" ma:root="true" ma:fieldsID="ab6d08110562dff4fef3e82437dcdabd" ns2:_="" ns3:_="">
    <xsd:import namespace="3285c253-6c6c-431f-9670-e6ed66e98506"/>
    <xsd:import namespace="1011384e-e47c-4089-b12d-c0c818edb98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85c253-6c6c-431f-9670-e6ed66e985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11384e-e47c-4089-b12d-c0c818edb98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0E4BD13-97E8-4A1B-A263-495C468888E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D1DFA6-BBAD-4922-BB39-8A1F7580DE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285c253-6c6c-431f-9670-e6ed66e98506"/>
    <ds:schemaRef ds:uri="1011384e-e47c-4089-b12d-c0c818edb98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6CE686C-403C-4162-948D-F8714D3E4DD9}">
  <ds:schemaRefs>
    <ds:schemaRef ds:uri="3285c253-6c6c-431f-9670-e6ed66e98506"/>
    <ds:schemaRef ds:uri="http://purl.org/dc/terms/"/>
    <ds:schemaRef ds:uri="1011384e-e47c-4089-b12d-c0c818edb986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7625</TotalTime>
  <Words>436</Words>
  <Application>Microsoft Office PowerPoint</Application>
  <PresentationFormat>Panorámica</PresentationFormat>
  <Paragraphs>79</Paragraphs>
  <Slides>18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6" baseType="lpstr">
      <vt:lpstr>Arial</vt:lpstr>
      <vt:lpstr>Barlow</vt:lpstr>
      <vt:lpstr>Barlow Black</vt:lpstr>
      <vt:lpstr>Barlow ExtraBold</vt:lpstr>
      <vt:lpstr>Calibri</vt:lpstr>
      <vt:lpstr>Tw Cen MT</vt:lpstr>
      <vt:lpstr>Tema de Office</vt:lpstr>
      <vt:lpstr>Diapositiva de think-cell</vt:lpstr>
      <vt:lpstr>Presentación de PowerPoint</vt:lpstr>
      <vt:lpstr>PRODUCTOS  PRIMERA ETAPA</vt:lpstr>
      <vt:lpstr>FASES PRODUCTOS PREFABRICADOS PRIMERA ETAPA</vt:lpstr>
      <vt:lpstr>FLUJO FASES PRODUCTOS PREFABRICADOS PRIMERA ETAPA</vt:lpstr>
      <vt:lpstr>    </vt:lpstr>
      <vt:lpstr>Presentación de PowerPoint</vt:lpstr>
      <vt:lpstr>    </vt:lpstr>
      <vt:lpstr>Presentación de PowerPoint</vt:lpstr>
      <vt:lpstr>Presentación de PowerPoint</vt:lpstr>
      <vt:lpstr>Presentación de PowerPoint</vt:lpstr>
      <vt:lpstr>    </vt:lpstr>
      <vt:lpstr>    </vt:lpstr>
      <vt:lpstr>Presentación de PowerPoint</vt:lpstr>
      <vt:lpstr>    </vt:lpstr>
      <vt:lpstr>Presentación de PowerPoint</vt:lpstr>
      <vt:lpstr>Presentación de PowerPoint</vt:lpstr>
      <vt:lpstr>Presentación de PowerPoint</vt:lpstr>
      <vt:lpstr>Gracias</vt:lpstr>
    </vt:vector>
  </TitlesOfParts>
  <Company>Gerdau S.A.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Natalia Maria Gutierrez Mora</dc:creator>
  <cp:lastModifiedBy>Aspire E14</cp:lastModifiedBy>
  <cp:revision>309</cp:revision>
  <dcterms:created xsi:type="dcterms:W3CDTF">2019-07-10T21:49:32Z</dcterms:created>
  <dcterms:modified xsi:type="dcterms:W3CDTF">2021-10-25T23:55:17Z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0x010100C3A01F70D40B0F43984F8B13F8B977B8</vt:lpwstr>
  </property>
  <property fmtid="{D5CDD505-2E9C-101B-9397-08002B2CF9AE}" pid="3" name="_MarkAsFinal">
    <vt:bool>true</vt:bool>
  </property>
</Properties>
</file>